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38"/>
  </p:notesMasterIdLst>
  <p:handoutMasterIdLst>
    <p:handoutMasterId r:id="rId39"/>
  </p:handoutMasterIdLst>
  <p:sldIdLst>
    <p:sldId id="256" r:id="rId5"/>
    <p:sldId id="286" r:id="rId6"/>
    <p:sldId id="265" r:id="rId7"/>
    <p:sldId id="287" r:id="rId8"/>
    <p:sldId id="288" r:id="rId9"/>
    <p:sldId id="289" r:id="rId10"/>
    <p:sldId id="294" r:id="rId11"/>
    <p:sldId id="267" r:id="rId12"/>
    <p:sldId id="268" r:id="rId13"/>
    <p:sldId id="293" r:id="rId14"/>
    <p:sldId id="270" r:id="rId15"/>
    <p:sldId id="291" r:id="rId16"/>
    <p:sldId id="295" r:id="rId17"/>
    <p:sldId id="269" r:id="rId18"/>
    <p:sldId id="292" r:id="rId19"/>
    <p:sldId id="271" r:id="rId20"/>
    <p:sldId id="277" r:id="rId21"/>
    <p:sldId id="296" r:id="rId22"/>
    <p:sldId id="274" r:id="rId23"/>
    <p:sldId id="275" r:id="rId24"/>
    <p:sldId id="273" r:id="rId25"/>
    <p:sldId id="272" r:id="rId26"/>
    <p:sldId id="279" r:id="rId27"/>
    <p:sldId id="297" r:id="rId28"/>
    <p:sldId id="278" r:id="rId29"/>
    <p:sldId id="298" r:id="rId30"/>
    <p:sldId id="290" r:id="rId31"/>
    <p:sldId id="281" r:id="rId32"/>
    <p:sldId id="280" r:id="rId33"/>
    <p:sldId id="282" r:id="rId34"/>
    <p:sldId id="283" r:id="rId35"/>
    <p:sldId id="263" r:id="rId36"/>
    <p:sldId id="28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605" y="1130752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5400" cap="none" dirty="0">
                <a:latin typeface="Rockwell" panose="02060603020205020403" pitchFamily="18" charset="0"/>
              </a:rPr>
              <a:t>Securing WebRTC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785" y="3585260"/>
            <a:ext cx="10047214" cy="1655762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24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Dennis McMeekan (dj-mcmeekan@wiu.edu)</a:t>
            </a:r>
          </a:p>
          <a:p>
            <a:pPr algn="ctr"/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M.S. Thesis Defense Presentation</a:t>
            </a:r>
          </a:p>
          <a:p>
            <a:pPr algn="ctr"/>
            <a:r>
              <a:rPr lang="en-US" sz="24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School of Computer Sciences</a:t>
            </a:r>
          </a:p>
          <a:p>
            <a:pPr algn="ctr"/>
            <a:r>
              <a:rPr lang="en-US" sz="24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Western Illinois University</a:t>
            </a:r>
          </a:p>
        </p:txBody>
      </p:sp>
      <p:pic>
        <p:nvPicPr>
          <p:cNvPr id="1026" name="Picture 2" descr="WebRTC Logo | PNGlib - Free PNG Library">
            <a:extLst>
              <a:ext uri="{FF2B5EF4-FFF2-40B4-BE49-F238E27FC236}">
                <a16:creationId xmlns:a16="http://schemas.microsoft.com/office/drawing/2014/main" id="{7C10DB79-2230-439C-A485-69EE8EDD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612" y="54282"/>
            <a:ext cx="3280608" cy="319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92D260-258B-47DC-BF98-828D6E6ECE51}"/>
              </a:ext>
            </a:extLst>
          </p:cNvPr>
          <p:cNvSpPr txBox="1"/>
          <p:nvPr/>
        </p:nvSpPr>
        <p:spPr>
          <a:xfrm>
            <a:off x="2601841" y="6488668"/>
            <a:ext cx="6988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https://www.pnglib.com/wp-content/uploads/2020/01/webrtc-logo_5e2e9f5f06511.png</a:t>
            </a:r>
          </a:p>
          <a:p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How WebRTC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Browser Specification [1]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for Two or More Clients to Communicate in Real-Time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Involves a Web Server in which Protocols are Established to Send</a:t>
            </a:r>
          </a:p>
          <a:p>
            <a:pPr marL="457200" lvl="1" indent="0">
              <a:buNone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and Connect Each Client’s Request/API Calls</a:t>
            </a: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4DEAC-D00E-43E6-A57E-A6FAEC35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34" y="3736418"/>
            <a:ext cx="4025288" cy="28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80791-D2F5-429A-A7E9-48E75C1EB34C}"/>
              </a:ext>
            </a:extLst>
          </p:cNvPr>
          <p:cNvSpPr txBox="1"/>
          <p:nvPr/>
        </p:nvSpPr>
        <p:spPr>
          <a:xfrm>
            <a:off x="2873039" y="6516659"/>
            <a:ext cx="644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https://fameglob.com/wp-content/uploads/2017/08/web_rtc_wht_we_do_graphic.jpg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8264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WebRTC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Detailed &amp; Resourceful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► Examples ► Prototype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JavaScript &amp; HTML5</a:t>
            </a: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2BD273F-EB34-42AC-A410-E23416626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92" y="3429000"/>
            <a:ext cx="5206970" cy="292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EAF7F-47FD-455E-B678-F02A73AA6EE8}"/>
              </a:ext>
            </a:extLst>
          </p:cNvPr>
          <p:cNvSpPr txBox="1"/>
          <p:nvPr/>
        </p:nvSpPr>
        <p:spPr>
          <a:xfrm>
            <a:off x="2007225" y="6509049"/>
            <a:ext cx="817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https://image.slidesharecdn.com/webrtcup-130320110314-phpapp02/95/webrtc-15-638.jpg?cb=1363777440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137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Covert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Sending Data Unintentionally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Harmless/Harmful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Threat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Sending Sensitive Data</a:t>
            </a:r>
          </a:p>
          <a:p>
            <a:pPr lvl="1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3282932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Covert Channels – How They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Exploit Certain Elements (WebRTC API) to Send/Receive Data</a:t>
            </a:r>
          </a:p>
          <a:p>
            <a:pPr lvl="2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91440-CF23-45B0-B389-BDB5D0638243}"/>
              </a:ext>
            </a:extLst>
          </p:cNvPr>
          <p:cNvSpPr txBox="1"/>
          <p:nvPr/>
        </p:nvSpPr>
        <p:spPr>
          <a:xfrm>
            <a:off x="2693803" y="6475493"/>
            <a:ext cx="680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http://www.cs.sjsu.edu/faculty/pollett/166.3.12f/LectureImages/CovertChannel.png</a:t>
            </a:r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497C7F-3392-4A9E-B7E6-E3A138C9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30" y="3262412"/>
            <a:ext cx="6103340" cy="25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70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552840" cy="1478570"/>
          </a:xfrm>
        </p:spPr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Covert Channel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via Image Filtering: JavaScript Method [6]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► Remote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► Canvas (Delay Implementation) ► Remote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DCDF605-E89B-4920-94E3-3F5C2828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78" y="3790779"/>
            <a:ext cx="7091266" cy="244870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D7EFDC-5BA4-45C2-B909-805C0A014031}"/>
              </a:ext>
            </a:extLst>
          </p:cNvPr>
          <p:cNvSpPr txBox="1"/>
          <p:nvPr/>
        </p:nvSpPr>
        <p:spPr>
          <a:xfrm>
            <a:off x="3720795" y="6534834"/>
            <a:ext cx="474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https://sudo.isl.co/webrtc-real-time-image-filtering/</a:t>
            </a:r>
          </a:p>
          <a:p>
            <a:pPr lvl="1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2942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Research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Effectiveness of Exfiltrating Information via Covert Channels 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Rate &amp; Covert Channel Bandwidth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CCB may result in more data, but an increase in error rates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Prototypes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Unsecure ► Covert Channels without Mitigations</a:t>
            </a:r>
          </a:p>
          <a:p>
            <a:pPr lvl="3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► Mitigating Covert Channels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Black Screen/”Sample Presentation” Method – 10 Separate Tests for Each Graph 								(Test)</a:t>
            </a:r>
          </a:p>
        </p:txBody>
      </p:sp>
    </p:spTree>
    <p:extLst>
      <p:ext uri="{BB962C8B-B14F-4D97-AF65-F5344CB8AC3E}">
        <p14:creationId xmlns:p14="http://schemas.microsoft.com/office/powerpoint/2010/main" val="373133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Unsecure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 ► Send &amp; Receive a Bit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 Delay ► Sense the Delay ► Receive Bit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Error Rate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 Bandwidth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or Input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28A0E-7B44-4663-A1E2-1FBC80FE83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3344284"/>
            <a:ext cx="4790114" cy="28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3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Unsecure Prototype - Demo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829291B9-29D6-42F7-BEA1-4E7EBB9F30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05" end="1113.56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8138" y="1714743"/>
            <a:ext cx="9252547" cy="479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59C3-31C5-4C93-8405-D1971A11A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/>
              <a:t>Results (Unsecure) - Baseline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9D69CC-6D5C-423D-BC76-0BFF06BAE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04" y="2342278"/>
            <a:ext cx="5228307" cy="323486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86D88-D381-426D-BE18-C7967489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90" y="2342278"/>
            <a:ext cx="4916080" cy="32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2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59C3-31C5-4C93-8405-D1971A11A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(Framerate) – Baseline vs Unsecure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0CED59-8D18-4F22-8A51-E3D110060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265080"/>
            <a:ext cx="5273545" cy="338926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0F98D2-995E-4BA4-A9D5-A3CAA2123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544" y="2265080"/>
            <a:ext cx="5201175" cy="34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222336" cy="3989995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Importance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Concerns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Research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Confidentiality Violations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API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85EED7-5788-479B-A0D8-0B73E632FE4B}"/>
              </a:ext>
            </a:extLst>
          </p:cNvPr>
          <p:cNvSpPr txBox="1">
            <a:spLocks/>
          </p:cNvSpPr>
          <p:nvPr/>
        </p:nvSpPr>
        <p:spPr>
          <a:xfrm>
            <a:off x="6094411" y="2249486"/>
            <a:ext cx="5222337" cy="416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Method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Unsecure/Secure Prototype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Results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 Leaks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Distributed Hash Table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Work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19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(Error Rate) – Covert Channels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50ACA-63F6-4B22-985B-DB899CC3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006" y="2097088"/>
            <a:ext cx="6256812" cy="39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7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secure Prototype -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Expand Unsecure Prototype - Mitigate Covert Channels with Delays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 Delay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Delay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Simulate Control by Admin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Concerns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in Error Rate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15DD518-ED97-4D8E-A124-481165CBC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03" y="3059355"/>
            <a:ext cx="3180127" cy="318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98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secure Prototype - Demo</a:t>
            </a: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8B98B065-8091-4DB9-948F-E72D73E051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066" y="1689288"/>
            <a:ext cx="8506691" cy="45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6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(Error Rate) – Constant Delay: Secure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9F8B8F-3276-4EB7-93EA-B9D595D1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00" y="2097087"/>
            <a:ext cx="5238707" cy="3455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49626-8171-4C0B-8DAE-31121793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05" y="2097087"/>
            <a:ext cx="5413199" cy="344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78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(Framerate) – Constant Delay: Secure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CBEE9-3C49-41F9-A06C-ED4DEA642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760" y="2148659"/>
            <a:ext cx="5390598" cy="3481428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DF0F81-D75D-4808-A6D9-913E79C1D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46" y="2194742"/>
            <a:ext cx="5345248" cy="34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6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(Error Rate) – Random Delay: Secure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E7F468-1458-4BA7-AA96-E561E9BE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097088"/>
            <a:ext cx="5237951" cy="3392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01FC7-8881-4EE2-B201-137476B6B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7" y="2097088"/>
            <a:ext cx="5238707" cy="34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6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D701-290B-41C1-8F1E-54AB7A4A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Results (Bitrate) – Random Delay: Secure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919C7C-323D-4FF6-904C-1545B0C9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109687"/>
            <a:ext cx="5436065" cy="3422707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D6B89870-2576-4C98-BAFC-9F7F4E825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136" y="2109687"/>
            <a:ext cx="5299675" cy="3422707"/>
          </a:xfrm>
        </p:spPr>
      </p:pic>
    </p:spTree>
    <p:extLst>
      <p:ext uri="{BB962C8B-B14F-4D97-AF65-F5344CB8AC3E}">
        <p14:creationId xmlns:p14="http://schemas.microsoft.com/office/powerpoint/2010/main" val="71817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Ip Leaks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Sensitive Data Can Be Obtained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Geographical Location via Public IP Address</a:t>
            </a:r>
          </a:p>
          <a:p>
            <a:pPr lvl="1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IP is Required Through STUN/TURN Protocols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Implementation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20A40B-485C-47FF-AF64-A909765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16" y="4142395"/>
            <a:ext cx="346699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D2811-24AE-4100-9C35-34F0AAD3A295}"/>
              </a:ext>
            </a:extLst>
          </p:cNvPr>
          <p:cNvSpPr txBox="1"/>
          <p:nvPr/>
        </p:nvSpPr>
        <p:spPr>
          <a:xfrm>
            <a:off x="2832746" y="6488722"/>
            <a:ext cx="652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https://betanews.com/wp-content/uploads/2015/03/freak_security_vulnerability.jpg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9304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Distributed Hash Table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Mitigating IP Leaks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Current: STUN/TURN Protocol for Server Implementation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New: Distributed Hash Table Server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Seen with TOR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554FBB-580C-43A9-9C85-076F6A895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068" y="3509818"/>
            <a:ext cx="4162222" cy="251690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7B35F-9C3B-41C6-937F-9530EF52240F}"/>
              </a:ext>
            </a:extLst>
          </p:cNvPr>
          <p:cNvSpPr txBox="1"/>
          <p:nvPr/>
        </p:nvSpPr>
        <p:spPr>
          <a:xfrm>
            <a:off x="2832746" y="6522278"/>
            <a:ext cx="652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https://www.loudtechie.com/wp-content/uploads/2015/08/Tor-logo-2011-flat.svg_.png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0824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DHT Implementation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6D710A08-B98D-473E-B413-33B4A11E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16" y="1744910"/>
            <a:ext cx="7266392" cy="466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DC608-08FD-4B66-881B-DA87561E8F70}"/>
              </a:ext>
            </a:extLst>
          </p:cNvPr>
          <p:cNvSpPr txBox="1"/>
          <p:nvPr/>
        </p:nvSpPr>
        <p:spPr>
          <a:xfrm>
            <a:off x="2989119" y="6534834"/>
            <a:ext cx="6210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https://images.idgesg.net/images/article/2018/07/tor-3-100763520-orig.jpg</a:t>
            </a: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863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Video Communication [1]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Product (Royalty-Free)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Added Plugins or Installs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Relatively New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 Concerns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93E8C6A-B36A-473F-B907-892BCCDA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283" y="393423"/>
            <a:ext cx="3712128" cy="37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E38A6-E953-4A2A-9312-08EFAFD03862}"/>
              </a:ext>
            </a:extLst>
          </p:cNvPr>
          <p:cNvSpPr txBox="1"/>
          <p:nvPr/>
        </p:nvSpPr>
        <p:spPr>
          <a:xfrm>
            <a:off x="3304976" y="6464577"/>
            <a:ext cx="5578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https://clipartcraft.com/images/google-logo-transparent-alphabet-4.png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50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is susceptible to Covert Channels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Filtering using Canvas Element allows Fluctuating Bitrates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 can be sent, and received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Attempted Two Mitigation Methods of Delay Mechanisms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is susceptible to IP Leaks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 Mitigation Method is a Distributed Hash Table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53410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 of the Study to Actual Network Environment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Validity of Our Implementation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Prototype Implementation of DHT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Development, Testing, &amp; Analysis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B32F495-05F9-440B-BE27-AA12495D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2" y="3296673"/>
            <a:ext cx="3882159" cy="26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734F6-43F4-46EB-A295-9105720E9DB8}"/>
              </a:ext>
            </a:extLst>
          </p:cNvPr>
          <p:cNvSpPr txBox="1"/>
          <p:nvPr/>
        </p:nvSpPr>
        <p:spPr>
          <a:xfrm>
            <a:off x="2909422" y="6534834"/>
            <a:ext cx="636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https://www.kochiesbusinessbuilders.com.au/wp-content/uploads/2017/10/robot.jpg</a:t>
            </a: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4345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4888"/>
            <a:ext cx="10703843" cy="4394594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lvl="0"/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[1]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 Jansen, T. Goodwin, V. Gupta, F </a:t>
            </a:r>
            <a:r>
              <a:rPr lang="en-US" sz="43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Kuipers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G. </a:t>
            </a:r>
            <a:r>
              <a:rPr lang="en-US" sz="43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Zussman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“Performance Evaluation of WebRTC-based Video Conferencing,” in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Evaluation Review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4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ACM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vol. 45, no. 3, pp. 56-68, 2018.</a:t>
            </a:r>
            <a:endParaRPr lang="en-US" sz="4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[2]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K. Stone, (2020, July 7).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State of Video Conferencing in 2020.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[Online]. Available: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https://getvoip.com/blog/2020/07/07/video-conferencing-stats/</a:t>
            </a:r>
          </a:p>
          <a:p>
            <a:pPr lvl="0"/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[3] 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R. </a:t>
            </a:r>
            <a:r>
              <a:rPr lang="en-US" sz="43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Puzis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“WebRTC Security Measures and Weaknesses,” in </a:t>
            </a:r>
            <a:r>
              <a:rPr lang="en-US" sz="43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Journal of Internet Technology and Secured Transactions</a:t>
            </a:r>
            <a:r>
              <a:rPr lang="en-US" sz="4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2018.</a:t>
            </a:r>
          </a:p>
          <a:p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[4] B. Mordechai, “Constructivism in Computer Science Education,” in Proceedings of the Twenty-Ninth SIGCSE Technical Symposium on Computer Science, SIGCSE 	’98, pp. 257-261, 1998.</a:t>
            </a:r>
          </a:p>
          <a:p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[5] B. Lampson, “A Note on the Confinement Problem,” in </a:t>
            </a:r>
            <a:r>
              <a:rPr lang="en-US" sz="4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Comunications</a:t>
            </a:r>
            <a:r>
              <a:rPr lang="en-US" sz="4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ACM, 1973.</a:t>
            </a:r>
          </a:p>
          <a:p>
            <a:pPr algn="l"/>
            <a:r>
              <a:rPr lang="en-US" sz="43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[6] Donaldson, Scott (2018, April 10). Using WebRTC for Real-Time Image Filtering. [Online]. </a:t>
            </a:r>
            <a:r>
              <a:rPr lang="fr-FR" sz="4300" b="0" i="0" u="none" strike="noStrike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Available</a:t>
            </a:r>
            <a:r>
              <a:rPr lang="fr-FR" sz="43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https://sudo.isl.co/webrtc-real-time-image-filtering/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3E95EC6C-AF59-4FA7-8DF3-7A5ADA91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246034"/>
            <a:ext cx="58293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6A7C5-0566-4E45-973C-3FB05FDBF9F5}"/>
              </a:ext>
            </a:extLst>
          </p:cNvPr>
          <p:cNvSpPr txBox="1"/>
          <p:nvPr/>
        </p:nvSpPr>
        <p:spPr>
          <a:xfrm>
            <a:off x="3994557" y="5301842"/>
            <a:ext cx="4202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45D56-5B1C-46A7-99A5-757E10242CEF}"/>
              </a:ext>
            </a:extLst>
          </p:cNvPr>
          <p:cNvSpPr txBox="1"/>
          <p:nvPr/>
        </p:nvSpPr>
        <p:spPr>
          <a:xfrm>
            <a:off x="2781568" y="6509667"/>
            <a:ext cx="6628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https://i.pinimg.com/originals/66/1a/08/661a08971315878673a562cd5f2c7220.jpg</a:t>
            </a: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8146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Immense Growth of Media Communication [2]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Classrooms, Healthcare, Businesses, Social Media, etc.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163B8D-7B27-468E-8270-8188A9822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746" y="3586294"/>
            <a:ext cx="71437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D94F6-1451-443D-AAC0-000B54E93583}"/>
              </a:ext>
            </a:extLst>
          </p:cNvPr>
          <p:cNvSpPr txBox="1"/>
          <p:nvPr/>
        </p:nvSpPr>
        <p:spPr>
          <a:xfrm>
            <a:off x="338865" y="6581001"/>
            <a:ext cx="1185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https://www.mccombs.utexas.edu/~/media/Images/MSB/Centers/HealthcareInitiativeResponsive/Curriculum/2nd%20MBA%20Section%20Header%20-%2050%20Percent.png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9739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" y="2249487"/>
            <a:ext cx="10108734" cy="3541714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and Not Fully Examined Specification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Lasting Impact on Computer Science and Real-Time Communication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of Virtual Communication and Virtual Meetings [2]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Further Security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Mitigate Vulnerabilities</a:t>
            </a:r>
          </a:p>
          <a:p>
            <a:pPr lvl="1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1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Security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Confidentiality Violations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 Leaks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Others Concerns [3]: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Cross-Site Scripting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Malware Facilitation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Sessions of the Same Connection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Credential Storage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Traffic Tampering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Relevance</a:t>
            </a:r>
          </a:p>
          <a:p>
            <a:pPr lvl="2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57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Related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Development [4]</a:t>
            </a:r>
          </a:p>
          <a:p>
            <a:pPr lvl="2"/>
            <a:r>
              <a:rPr lang="en-US" sz="2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Constructivism in Computer Science Education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Mordechai</a:t>
            </a:r>
            <a:endParaRPr lang="en-US" dirty="0"/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Confinement Problem [5]</a:t>
            </a:r>
          </a:p>
          <a:p>
            <a:pPr lvl="2"/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Note on the Confinement Problem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Lampson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Security and Weaknesses [3]</a:t>
            </a:r>
          </a:p>
          <a:p>
            <a:pPr lvl="2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8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“WebRTC has the foundation to allow for a secure and simple connection to be made by two users without installing native apps or plugins.”</a:t>
            </a:r>
          </a:p>
          <a:p>
            <a:pPr marL="457200" lvl="1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WebRTC Susceptible to Covert Channels?</a:t>
            </a:r>
          </a:p>
          <a:p>
            <a:pPr lvl="2"/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Mitigation Methods If So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WebRTC Susceptible to IP Leaks?</a:t>
            </a:r>
          </a:p>
          <a:p>
            <a:pPr lvl="2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 Mitigation Method If So</a:t>
            </a:r>
          </a:p>
          <a:p>
            <a:pPr lvl="1"/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29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latin typeface="Rockwell" panose="02060603020205020403" pitchFamily="18" charset="0"/>
              </a:rPr>
              <a:t>Confidentiality Violations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Peer-To-Peer Connection -&gt; Real-Time Data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WebRTC API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 for Development, Concerning with Hackers/Exploits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Covert Channels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20A40B-485C-47FF-AF64-A909765E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54" y="4020344"/>
            <a:ext cx="346699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10486-7FEE-4822-9197-7DD1CB597D8E}"/>
              </a:ext>
            </a:extLst>
          </p:cNvPr>
          <p:cNvSpPr txBox="1"/>
          <p:nvPr/>
        </p:nvSpPr>
        <p:spPr>
          <a:xfrm>
            <a:off x="2832746" y="6497111"/>
            <a:ext cx="6523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Image Credit</a:t>
            </a:r>
            <a:r>
              <a:rPr lang="en-US" sz="1200" dirty="0">
                <a:ea typeface="Tahoma" panose="020B0604030504040204" pitchFamily="34" charset="0"/>
                <a:cs typeface="Tahoma" panose="020B0604030504040204" pitchFamily="34" charset="0"/>
              </a:rPr>
              <a:t>: https://betanews.com/wp-content/uploads/2015/03/freak_security_vulnerability.jpg</a:t>
            </a:r>
          </a:p>
          <a:p>
            <a:pPr lvl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0328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777</TotalTime>
  <Words>1179</Words>
  <Application>Microsoft Office PowerPoint</Application>
  <PresentationFormat>Widescreen</PresentationFormat>
  <Paragraphs>171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Rockwell</vt:lpstr>
      <vt:lpstr>Tahoma</vt:lpstr>
      <vt:lpstr>Tw Cen MT</vt:lpstr>
      <vt:lpstr>Circuit</vt:lpstr>
      <vt:lpstr>Securing WebRTC</vt:lpstr>
      <vt:lpstr>Layout</vt:lpstr>
      <vt:lpstr>Introduction</vt:lpstr>
      <vt:lpstr>Importance</vt:lpstr>
      <vt:lpstr>Motivation</vt:lpstr>
      <vt:lpstr>Security Concerns</vt:lpstr>
      <vt:lpstr>Related Research</vt:lpstr>
      <vt:lpstr>Problem Statement</vt:lpstr>
      <vt:lpstr>Confidentiality Violations</vt:lpstr>
      <vt:lpstr>How WebRTC Works</vt:lpstr>
      <vt:lpstr>WebRTC API</vt:lpstr>
      <vt:lpstr>Covert Channels</vt:lpstr>
      <vt:lpstr>Covert Channels – How They Work</vt:lpstr>
      <vt:lpstr>Covert Channel Implementation</vt:lpstr>
      <vt:lpstr>Research Method</vt:lpstr>
      <vt:lpstr>Unsecure Prototype</vt:lpstr>
      <vt:lpstr>Unsecure Prototype - Demo</vt:lpstr>
      <vt:lpstr>Results (Unsecure) - Baseline</vt:lpstr>
      <vt:lpstr>Results (Framerate) – Baseline vs Unsecure</vt:lpstr>
      <vt:lpstr>Results (Error Rate) – Covert Channels</vt:lpstr>
      <vt:lpstr>secure Prototype - Mitigation</vt:lpstr>
      <vt:lpstr>secure Prototype - Demo</vt:lpstr>
      <vt:lpstr>Results (Error Rate) – Constant Delay: Secure</vt:lpstr>
      <vt:lpstr>Results (Framerate) – Constant Delay: Secure</vt:lpstr>
      <vt:lpstr>Results (Error Rate) – Random Delay: Secure</vt:lpstr>
      <vt:lpstr>Results (Bitrate) – Random Delay: Secure</vt:lpstr>
      <vt:lpstr>Ip Leaks</vt:lpstr>
      <vt:lpstr>Distributed Hash Table </vt:lpstr>
      <vt:lpstr>DHT Implementation</vt:lpstr>
      <vt:lpstr>Conclusion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&lt;insert problem Title&gt;</dc:title>
  <dc:creator>Dennis McMeekan</dc:creator>
  <cp:lastModifiedBy>Dennis McMeekan</cp:lastModifiedBy>
  <cp:revision>48</cp:revision>
  <dcterms:created xsi:type="dcterms:W3CDTF">2021-04-10T17:07:37Z</dcterms:created>
  <dcterms:modified xsi:type="dcterms:W3CDTF">2021-04-22T03:49:41Z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